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6"/>
          <p:cNvSpPr/>
          <p:nvPr/>
        </p:nvSpPr>
        <p:spPr bwMode="auto"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Заголовок 7"/>
          <p:cNvSpPr>
            <a:spLocks noGrp="1"/>
          </p:cNvSpPr>
          <p:nvPr>
            <p:ph type="ctrTitle"/>
          </p:nvPr>
        </p:nvSpPr>
        <p:spPr bwMode="auto"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6" name="Подзаголовок 8"/>
          <p:cNvSpPr>
            <a:spLocks noGrp="1"/>
          </p:cNvSpPr>
          <p:nvPr>
            <p:ph type="subTitle" idx="1"/>
          </p:nvPr>
        </p:nvSpPr>
        <p:spPr bwMode="auto">
          <a:xfrm>
            <a:off x="2133600" y="2819400"/>
            <a:ext cx="6560234" cy="1752599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 bwMode="auto">
          <a:xfrm>
            <a:off x="5562600" y="6509004"/>
            <a:ext cx="3002280" cy="274320"/>
          </a:xfrm>
        </p:spPr>
        <p:txBody>
          <a:bodyPr vert="horz" rtlCol="0"/>
          <a:lstStyle/>
          <a:p>
            <a:pPr>
              <a:defRPr/>
            </a:pPr>
            <a:fld id="{459A4829-17E5-44AB-B9F1-3B824267F72A}" type="datetimeFigureOut">
              <a:rPr lang="ru-RU"/>
              <a:t>19.08.2021</a:t>
            </a:fld>
            <a:endParaRPr lang="ru-RU"/>
          </a:p>
        </p:txBody>
      </p:sp>
      <p:sp>
        <p:nvSpPr>
          <p:cNvPr id="8" name="Номер слайда 10"/>
          <p:cNvSpPr>
            <a:spLocks noGrp="1"/>
          </p:cNvSpPr>
          <p:nvPr>
            <p:ph type="sldNum" sz="quarter" idx="11"/>
          </p:nvPr>
        </p:nvSpPr>
        <p:spPr bwMode="auto"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136C1BE-CCAB-4545-BA30-0B8CF361AD1F}" type="slidenum">
              <a:rPr lang="ru-RU"/>
              <a:t>‹#›</a:t>
            </a:fld>
            <a:endParaRPr lang="ru-RU"/>
          </a:p>
        </p:txBody>
      </p:sp>
      <p:sp>
        <p:nvSpPr>
          <p:cNvPr id="9" name="Нижний колонтитул 11"/>
          <p:cNvSpPr>
            <a:spLocks noGrp="1"/>
          </p:cNvSpPr>
          <p:nvPr>
            <p:ph type="ftr" sz="quarter" idx="12"/>
          </p:nvPr>
        </p:nvSpPr>
        <p:spPr bwMode="auto">
          <a:xfrm>
            <a:off x="1600200" y="6509004"/>
            <a:ext cx="3907464" cy="274320"/>
          </a:xfrm>
        </p:spPr>
        <p:txBody>
          <a:bodyPr vert="horz"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59A4829-17E5-44AB-B9F1-3B824267F72A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136C1BE-CCAB-4545-BA30-0B8CF361AD1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59A4829-17E5-44AB-B9F1-3B824267F72A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136C1BE-CCAB-4545-BA30-0B8CF361AD1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auto">
          <a:xfrm>
            <a:off x="588392" y="1424587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59A4829-17E5-44AB-B9F1-3B824267F72A}" type="datetimeFigureOut">
              <a:rPr lang="ru-RU"/>
              <a:t>19.08.2021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136C1BE-CCAB-4545-BA30-0B8CF361AD1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 userDrawn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auto"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6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7"/>
          <p:cNvSpPr>
            <a:spLocks noGrp="1"/>
          </p:cNvSpPr>
          <p:nvPr>
            <p:ph type="dt" sz="half" idx="10"/>
          </p:nvPr>
        </p:nvSpPr>
        <p:spPr bwMode="auto">
          <a:xfrm>
            <a:off x="5562600" y="6513670"/>
            <a:ext cx="3002280" cy="274320"/>
          </a:xfrm>
        </p:spPr>
        <p:txBody>
          <a:bodyPr vert="horz" rtlCol="0"/>
          <a:lstStyle/>
          <a:p>
            <a:pPr>
              <a:defRPr/>
            </a:pPr>
            <a:fld id="{459A4829-17E5-44AB-B9F1-3B824267F72A}" type="datetimeFigureOut">
              <a:rPr lang="ru-RU"/>
              <a:t>19.08.2021</a:t>
            </a:fld>
            <a:endParaRPr lang="ru-RU"/>
          </a:p>
        </p:txBody>
      </p:sp>
      <p:sp>
        <p:nvSpPr>
          <p:cNvPr id="8" name="Номер слайда 8"/>
          <p:cNvSpPr>
            <a:spLocks noGrp="1"/>
          </p:cNvSpPr>
          <p:nvPr>
            <p:ph type="sldNum" sz="quarter" idx="11"/>
          </p:nvPr>
        </p:nvSpPr>
        <p:spPr bwMode="auto"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136C1BE-CCAB-4545-BA30-0B8CF361AD1F}" type="slidenum">
              <a:rPr lang="ru-RU"/>
              <a:t>‹#›</a:t>
            </a:fld>
            <a:endParaRPr lang="ru-RU"/>
          </a:p>
        </p:txBody>
      </p:sp>
      <p:sp>
        <p:nvSpPr>
          <p:cNvPr id="9" name="Нижний колонтитул 9"/>
          <p:cNvSpPr>
            <a:spLocks noGrp="1"/>
          </p:cNvSpPr>
          <p:nvPr>
            <p:ph type="ftr" sz="quarter" idx="12"/>
          </p:nvPr>
        </p:nvSpPr>
        <p:spPr bwMode="auto">
          <a:xfrm>
            <a:off x="1600200" y="6513670"/>
            <a:ext cx="3907464" cy="274320"/>
          </a:xfrm>
        </p:spPr>
        <p:txBody>
          <a:bodyPr vert="horz"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59A4829-17E5-44AB-B9F1-3B824267F72A}" type="datetimeFigureOut">
              <a:rPr lang="ru-RU"/>
              <a:t>19.08.2021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641080" y="6514568"/>
            <a:ext cx="464288" cy="274320"/>
          </a:xfrm>
        </p:spPr>
        <p:txBody>
          <a:bodyPr/>
          <a:lstStyle/>
          <a:p>
            <a:pPr>
              <a:defRPr/>
            </a:pPr>
            <a:fld id="{A136C1BE-CCAB-4545-BA30-0B8CF361AD1F}" type="slidenum">
              <a:rPr lang="ru-RU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88392" y="1424587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10"/>
          <p:cNvSpPr/>
          <p:nvPr/>
        </p:nvSpPr>
        <p:spPr bwMode="auto"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endParaRPr lang="en-US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Текст 3"/>
          <p:cNvSpPr>
            <a:spLocks noGrp="1"/>
          </p:cNvSpPr>
          <p:nvPr>
            <p:ph type="body" sz="half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9" name="Содержимое 4"/>
          <p:cNvSpPr>
            <a:spLocks noGrp="1"/>
          </p:cNvSpPr>
          <p:nvPr>
            <p:ph sz="quarter" idx="2"/>
          </p:nvPr>
        </p:nvSpPr>
        <p:spPr bwMode="auto">
          <a:xfrm>
            <a:off x="457200" y="2362199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362199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59A4829-17E5-44AB-B9F1-3B824267F72A}" type="datetimeFigureOut">
              <a:rPr lang="ru-RU"/>
              <a:t>19.08.2021</a:t>
            </a:fld>
            <a:endParaRPr lang="ru-RU"/>
          </a:p>
        </p:txBody>
      </p:sp>
      <p:sp>
        <p:nvSpPr>
          <p:cNvPr id="12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8641080" y="6514568"/>
            <a:ext cx="464288" cy="274320"/>
          </a:xfrm>
        </p:spPr>
        <p:txBody>
          <a:bodyPr/>
          <a:lstStyle/>
          <a:p>
            <a:pPr>
              <a:defRPr/>
            </a:pPr>
            <a:fld id="{A136C1BE-CCAB-4545-BA30-0B8CF361AD1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5321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59A4829-17E5-44AB-B9F1-3B824267F72A}" type="datetimeFigureOut">
              <a:rPr lang="ru-RU"/>
              <a:t>19.08.2021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136C1BE-CCAB-4545-BA30-0B8CF361AD1F}" type="slidenum">
              <a:rPr lang="ru-RU"/>
              <a:t>‹#›</a:t>
            </a:fld>
            <a:endParaRPr lang="ru-RU"/>
          </a:p>
        </p:txBody>
      </p:sp>
      <p:sp>
        <p:nvSpPr>
          <p:cNvPr id="8" name="Прямоугольник 6"/>
          <p:cNvSpPr/>
          <p:nvPr/>
        </p:nvSpPr>
        <p:spPr bwMode="auto">
          <a:xfrm>
            <a:off x="588392" y="1424587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59A4829-17E5-44AB-B9F1-3B824267F72A}" type="datetimeFigureOut">
              <a:rPr lang="ru-RU"/>
              <a:t>19.08.2021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136C1BE-CCAB-4545-BA30-0B8CF361AD1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Tx" preserve="1" userDrawn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7"/>
          <p:cNvSpPr/>
          <p:nvPr/>
        </p:nvSpPr>
        <p:spPr bwMode="auto"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 bwMode="auto"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6" name="Текст 2"/>
          <p:cNvSpPr>
            <a:spLocks noGrp="1"/>
          </p:cNvSpPr>
          <p:nvPr>
            <p:ph type="body" idx="2"/>
          </p:nvPr>
        </p:nvSpPr>
        <p:spPr bwMode="auto"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Содержимое 3"/>
          <p:cNvSpPr>
            <a:spLocks noGrp="1"/>
          </p:cNvSpPr>
          <p:nvPr>
            <p:ph sz="half" idx="1"/>
          </p:nvPr>
        </p:nvSpPr>
        <p:spPr bwMode="auto"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Дата 8"/>
          <p:cNvSpPr>
            <a:spLocks noGrp="1"/>
          </p:cNvSpPr>
          <p:nvPr>
            <p:ph type="dt" sz="half" idx="10"/>
          </p:nvPr>
        </p:nvSpPr>
        <p:spPr bwMode="auto">
          <a:xfrm>
            <a:off x="5562600" y="6513670"/>
            <a:ext cx="3002280" cy="274320"/>
          </a:xfrm>
        </p:spPr>
        <p:txBody>
          <a:bodyPr vert="horz" rtlCol="0"/>
          <a:lstStyle/>
          <a:p>
            <a:pPr>
              <a:defRPr/>
            </a:pPr>
            <a:fld id="{459A4829-17E5-44AB-B9F1-3B824267F72A}" type="datetimeFigureOut">
              <a:rPr lang="ru-RU"/>
              <a:t>19.08.2021</a:t>
            </a:fld>
            <a:endParaRPr lang="ru-RU"/>
          </a:p>
        </p:txBody>
      </p:sp>
      <p:sp>
        <p:nvSpPr>
          <p:cNvPr id="9" name="Номер слайда 9"/>
          <p:cNvSpPr>
            <a:spLocks noGrp="1"/>
          </p:cNvSpPr>
          <p:nvPr>
            <p:ph type="sldNum" sz="quarter" idx="11"/>
          </p:nvPr>
        </p:nvSpPr>
        <p:spPr bwMode="auto"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136C1BE-CCAB-4545-BA30-0B8CF361AD1F}" type="slidenum">
              <a:rPr lang="ru-RU"/>
              <a:t>‹#›</a:t>
            </a:fld>
            <a:endParaRPr lang="ru-RU"/>
          </a:p>
        </p:txBody>
      </p:sp>
      <p:sp>
        <p:nvSpPr>
          <p:cNvPr id="10" name="Нижний колонтитул 10"/>
          <p:cNvSpPr>
            <a:spLocks noGrp="1"/>
          </p:cNvSpPr>
          <p:nvPr>
            <p:ph type="ftr" sz="quarter" idx="12"/>
          </p:nvPr>
        </p:nvSpPr>
        <p:spPr bwMode="auto">
          <a:xfrm>
            <a:off x="1600200" y="6513670"/>
            <a:ext cx="3907464" cy="274320"/>
          </a:xfrm>
        </p:spPr>
        <p:txBody>
          <a:bodyPr vert="horz"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3040443" y="4724399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Рисунок 12"/>
          <p:cNvSpPr>
            <a:spLocks noGrp="1"/>
          </p:cNvSpPr>
          <p:nvPr>
            <p:ph type="pic" idx="1"/>
          </p:nvPr>
        </p:nvSpPr>
        <p:spPr bwMode="auto"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>
              <a:defRPr/>
            </a:pPr>
            <a:r>
              <a:rPr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Дата 7"/>
          <p:cNvSpPr>
            <a:spLocks noGrp="1"/>
          </p:cNvSpPr>
          <p:nvPr>
            <p:ph type="dt" sz="half" idx="10"/>
          </p:nvPr>
        </p:nvSpPr>
        <p:spPr bwMode="auto">
          <a:xfrm>
            <a:off x="5562600" y="6509004"/>
            <a:ext cx="3002280" cy="274320"/>
          </a:xfrm>
        </p:spPr>
        <p:txBody>
          <a:bodyPr vert="horz" rtlCol="0"/>
          <a:lstStyle/>
          <a:p>
            <a:pPr>
              <a:defRPr/>
            </a:pPr>
            <a:fld id="{459A4829-17E5-44AB-B9F1-3B824267F72A}" type="datetimeFigureOut">
              <a:rPr lang="ru-RU"/>
              <a:t>19.08.2021</a:t>
            </a:fld>
            <a:endParaRPr lang="ru-RU"/>
          </a:p>
        </p:txBody>
      </p:sp>
      <p:sp>
        <p:nvSpPr>
          <p:cNvPr id="8" name="Номер слайда 8"/>
          <p:cNvSpPr>
            <a:spLocks noGrp="1"/>
          </p:cNvSpPr>
          <p:nvPr>
            <p:ph type="sldNum" sz="quarter" idx="11"/>
          </p:nvPr>
        </p:nvSpPr>
        <p:spPr bwMode="auto"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136C1BE-CCAB-4545-BA30-0B8CF361AD1F}" type="slidenum">
              <a:rPr lang="ru-RU"/>
              <a:t>‹#›</a:t>
            </a:fld>
            <a:endParaRPr lang="ru-RU"/>
          </a:p>
        </p:txBody>
      </p:sp>
      <p:sp>
        <p:nvSpPr>
          <p:cNvPr id="9" name="Нижний колонтитул 9"/>
          <p:cNvSpPr>
            <a:spLocks noGrp="1"/>
          </p:cNvSpPr>
          <p:nvPr>
            <p:ph type="ftr" sz="quarter" idx="12"/>
          </p:nvPr>
        </p:nvSpPr>
        <p:spPr bwMode="auto">
          <a:xfrm>
            <a:off x="1600200" y="6509004"/>
            <a:ext cx="3907464" cy="274320"/>
          </a:xfrm>
        </p:spPr>
        <p:txBody>
          <a:bodyPr vert="horz"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6"/>
          <p:cNvSpPr/>
          <p:nvPr/>
        </p:nvSpPr>
        <p:spPr bwMode="auto"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3"/>
          </p:nvPr>
        </p:nvSpPr>
        <p:spPr bwMode="auto"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>
              <a:defRPr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Дата 13"/>
          <p:cNvSpPr>
            <a:spLocks noGrp="1"/>
          </p:cNvSpPr>
          <p:nvPr>
            <p:ph type="dt" sz="half" idx="2"/>
          </p:nvPr>
        </p:nvSpPr>
        <p:spPr bwMode="auto"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>
              <a:defRPr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pPr>
              <a:defRPr/>
            </a:pPr>
            <a:fld id="{459A4829-17E5-44AB-B9F1-3B824267F72A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4"/>
          </p:nvPr>
        </p:nvSpPr>
        <p:spPr bwMode="auto"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>
              <a:defRPr sz="16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136C1BE-CCAB-4545-BA30-0B8CF361AD1F}" type="slidenum">
              <a:rPr lang="ru-RU"/>
              <a:t>‹#›</a:t>
            </a:fld>
            <a:endParaRPr lang="ru-RU"/>
          </a:p>
        </p:txBody>
      </p:sp>
      <p:sp>
        <p:nvSpPr>
          <p:cNvPr id="8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54864" algn="r">
        <a:spcBef>
          <a:spcPts val="0"/>
        </a:spcBef>
        <a:buNone/>
        <a:defRPr sz="4600">
          <a:solidFill>
            <a:schemeClr val="tx2">
              <a:tint val="100000"/>
              <a:shade val="90000"/>
              <a:satMod val="250000"/>
            </a:schemeClr>
          </a:solidFill>
          <a:latin typeface="+mj-lt"/>
          <a:ea typeface="+mj-ea"/>
          <a:cs typeface="+mj-cs"/>
        </a:defRPr>
      </a:lvl1pPr>
    </p:titleStyle>
    <p:bodyStyle>
      <a:lvl1pPr marL="292100" indent="-292100" algn="l">
        <a:spcBef>
          <a:spcPts val="0"/>
        </a:spcBef>
        <a:buClr>
          <a:schemeClr val="accent1"/>
        </a:buClr>
        <a:buSzPct val="70000"/>
        <a:buFont typeface="Wingdings 2"/>
        <a:buChar char="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>
        <a:spcBef>
          <a:spcPts val="400"/>
        </a:spcBef>
        <a:buClr>
          <a:schemeClr val="accent2"/>
        </a:buClr>
        <a:buSzPct val="90000"/>
        <a:buFontTx/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>
        <a:spcBef>
          <a:spcPts val="400"/>
        </a:spcBef>
        <a:buClr>
          <a:schemeClr val="accent3"/>
        </a:buClr>
        <a:buSzPct val="100000"/>
        <a:buFont typeface="Wingdings 2"/>
        <a:buChar char=""/>
        <a:defRPr sz="23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>
        <a:spcBef>
          <a:spcPts val="400"/>
        </a:spcBef>
        <a:buClr>
          <a:schemeClr val="accent3"/>
        </a:buClr>
        <a:buSzPct val="100000"/>
        <a:buFont typeface="Wingdings 2"/>
        <a:buChar char="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>
        <a:spcBef>
          <a:spcPts val="400"/>
        </a:spcBef>
        <a:buClr>
          <a:schemeClr val="accent3"/>
        </a:buClr>
        <a:buSzPct val="100000"/>
        <a:buFont typeface="Wingdings 2"/>
        <a:buChar char=""/>
        <a:defRPr sz="19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>
        <a:spcBef>
          <a:spcPts val="400"/>
        </a:spcBef>
        <a:buClr>
          <a:schemeClr val="accent4"/>
        </a:buClr>
        <a:buFont typeface="Wingdings 2"/>
        <a:buChar char="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>
        <a:spcBef>
          <a:spcPts val="400"/>
        </a:spcBef>
        <a:buClr>
          <a:schemeClr val="accent4"/>
        </a:buClr>
        <a:buFont typeface="Wingdings 2"/>
        <a:buChar char="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>
        <a:spcBef>
          <a:spcPts val="400"/>
        </a:spcBef>
        <a:buClr>
          <a:schemeClr val="accent4"/>
        </a:buClr>
        <a:buFont typeface="Wingdings 2"/>
        <a:buChar char="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>
        <a:spcBef>
          <a:spcPts val="400"/>
        </a:spcBef>
        <a:buClr>
          <a:schemeClr val="accent4"/>
        </a:buClr>
        <a:buFont typeface="Wingdings 2"/>
        <a:buChar char="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>
        <a:defRPr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 bwMode="auto">
          <a:xfrm>
            <a:off x="755576" y="332656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ГБУЗ ГВВ №3 ДЗМ</a:t>
            </a: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31640" y="2852936"/>
            <a:ext cx="6400800" cy="1752599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ru-RU">
                <a:solidFill>
                  <a:schemeClr val="tx1"/>
                </a:solidFill>
              </a:rPr>
              <a:t>Лекция</a:t>
            </a:r>
            <a:endParaRPr/>
          </a:p>
          <a:p>
            <a:pPr>
              <a:defRPr/>
            </a:pPr>
            <a:r>
              <a:rPr lang="ru-RU">
                <a:solidFill>
                  <a:schemeClr val="tx1"/>
                </a:solidFill>
              </a:rPr>
              <a:t>Для пациентов и сотрудников ГВВ №3</a:t>
            </a:r>
            <a:endParaRPr/>
          </a:p>
          <a:p>
            <a:pPr>
              <a:defRPr/>
            </a:pPr>
            <a:r>
              <a:rPr lang="ru-RU">
                <a:solidFill>
                  <a:schemeClr val="tx1"/>
                </a:solidFill>
              </a:rPr>
              <a:t>Глаукома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11560" y="1196752"/>
            <a:ext cx="784887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400" b="1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Гипотензивное воздействие предполагает:</a:t>
            </a:r>
            <a:endParaRPr lang="ru-RU" sz="2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максимально эффективную медикаментозную терапию;</a:t>
            </a:r>
            <a:endParaRPr lang="ru-RU" sz="18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pic>
        <p:nvPicPr>
          <p:cNvPr id="5" name="Рисунок 2" descr="ÐÐ°ÑÑÐ¸Ð½ÐºÐ¸ Ð¿Ð¾ Ð·Ð°Ð¿ÑÐ¾ÑÑ Ð³Ð»Ð°ÑÐºÐ¾Ð¼Ð° ÑÐ¾ÑÐ¾"/>
          <p:cNvPicPr/>
          <p:nvPr/>
        </p:nvPicPr>
        <p:blipFill>
          <a:blip r:embed="rId2"/>
          <a:stretch/>
        </p:blipFill>
        <p:spPr bwMode="auto">
          <a:xfrm>
            <a:off x="1475656" y="2492896"/>
            <a:ext cx="5940425" cy="2973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260648"/>
            <a:ext cx="763284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лазерное воздействие улучшающее отток внутриглазной жидкости через </a:t>
            </a:r>
            <a:r>
              <a:rPr lang="ru-RU" sz="140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трабекулярную сеть</a:t>
            </a: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;</a:t>
            </a:r>
            <a:endParaRPr lang="ru-RU" sz="18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pic>
        <p:nvPicPr>
          <p:cNvPr id="5" name="Рисунок 2" descr="ÐÐ¾ÑÐ¾Ð¶ÐµÐµ Ð¸Ð·Ð¾Ð±ÑÐ°Ð¶ÐµÐ½Ð¸Ðµ"/>
          <p:cNvPicPr/>
          <p:nvPr/>
        </p:nvPicPr>
        <p:blipFill>
          <a:blip r:embed="rId2"/>
          <a:stretch/>
        </p:blipFill>
        <p:spPr bwMode="auto">
          <a:xfrm>
            <a:off x="1475656" y="620688"/>
            <a:ext cx="5940425" cy="2134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7544" y="2852936"/>
            <a:ext cx="67687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лазерное воздействие и медикаментозную терапию;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непроникающую операцию;</a:t>
            </a:r>
            <a:endParaRPr lang="ru-RU" sz="18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pic>
        <p:nvPicPr>
          <p:cNvPr id="7" name="Рисунок 4" descr="ÐÐ°ÑÑÐ¸Ð½ÐºÐ¸ Ð¿Ð¾ Ð·Ð°Ð¿ÑÐ¾ÑÑ Ð½ÐµÐ¿ÑÐ¾Ð½Ð¸ÐºÐ°ÑÑÐ°Ñ Ð³Ð»ÑÐ±Ð¾ÐºÐ°Ñ ÑÐºÐ»ÐµÑÑÐºÑÐ¾Ð¼Ð¸Ñ ÑÐ¾ÑÐ¾"/>
          <p:cNvPicPr/>
          <p:nvPr/>
        </p:nvPicPr>
        <p:blipFill>
          <a:blip r:embed="rId3"/>
          <a:stretch/>
        </p:blipFill>
        <p:spPr bwMode="auto">
          <a:xfrm>
            <a:off x="1547664" y="3501008"/>
            <a:ext cx="5940425" cy="3057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11560" y="836712"/>
            <a:ext cx="74888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непроникающую операцию и медикаментозную терапию;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традиционную проникающую фистулизирующую операцию;</a:t>
            </a:r>
            <a:endParaRPr lang="ru-RU" sz="18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pic>
        <p:nvPicPr>
          <p:cNvPr id="5" name="Рисунок 2" descr="ÐÐ¾ÑÐ¾Ð¶ÐµÐµ Ð¸Ð·Ð¾Ð±ÑÐ°Ð¶ÐµÐ½Ð¸Ðµ"/>
          <p:cNvPicPr/>
          <p:nvPr/>
        </p:nvPicPr>
        <p:blipFill>
          <a:blip r:embed="rId2"/>
          <a:stretch/>
        </p:blipFill>
        <p:spPr bwMode="auto">
          <a:xfrm>
            <a:off x="1547664" y="1484784"/>
            <a:ext cx="504056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55576" y="5951983"/>
            <a:ext cx="712879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проникающую фистулизирующую операцию и медикаментозную терапию.</a:t>
            </a:r>
            <a:endParaRPr lang="ru-RU" sz="18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83568" y="980728"/>
            <a:ext cx="8064896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Переход от одного вида лечения к другому осуществляется при неэффективности проводимой терапии. В ряде случае уже в начале терапии приходится прибегать к более значительному воздействию (в случае некомплаентности пациента, непереносимости лекарственной терапии, высокого внутриглазного давления и т.д.). 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Выбор медикаментозного воздействия следует проводить с учетом всех особенностей каждого конкретного человека.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1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="1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Общие принципы гипотензивной медикаментозной терапии</a:t>
            </a:r>
            <a:endParaRPr lang="ru-RU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1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Препараты первого выбора: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простагландины;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бета блокаторы;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м - холиномиметики.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1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Препараты второго выбора: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селективные бета блокаторы;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селективные альфа-2 адреномиметики;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ингибиторы карбоангидразы;</a:t>
            </a:r>
            <a:endParaRPr lang="ru-RU" sz="18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560" y="4928930"/>
            <a:ext cx="820891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="1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Общие принципы нейропротекторной терапии</a:t>
            </a:r>
            <a:endParaRPr lang="ru-RU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Нейропротекторная терапия эффективна только при условии достижения «давления цели».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Неиропротекторы показаны всегда и всем пациентам, так как они влияют на основные звенья патогенеза: сниженную адаптацию, внутриглазные нарушения микроциркуляции, нарушение реологических свойств крови, изменение сосудистой стенки, в том числе на атеросклероз и метаболические нарушения.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55576" y="548680"/>
            <a:ext cx="705678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400" b="1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Первичные закрытоугольные глаукомы</a:t>
            </a:r>
            <a:endParaRPr lang="ru-RU" sz="2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>
              <a:ln>
                <a:noFill/>
              </a:ln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5" name="Рисунок 2" descr="ÐÐ°ÑÑÐ¸Ð½ÐºÐ¸ Ð¿Ð¾ Ð·Ð°Ð¿ÑÐ¾ÑÑ Ð¿ÐµÑÐ²Ð¸ÑÐ½Ð°Ñ Ð·Ð°ÐºÑÑÑÐ¾ÑÐ³Ð¾Ð»ÑÐ½Ð°Ñ Ð³Ð»Ð°ÑÐºÐ¾Ð¼Ð° ÑÐ¾ÑÐ¾"/>
          <p:cNvPicPr/>
          <p:nvPr/>
        </p:nvPicPr>
        <p:blipFill>
          <a:blip r:embed="rId2"/>
          <a:stretch/>
        </p:blipFill>
        <p:spPr bwMode="auto">
          <a:xfrm>
            <a:off x="1979712" y="1196752"/>
            <a:ext cx="5191125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692696"/>
            <a:ext cx="8352928" cy="321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1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Первичная закрытоугольная глаукома со зрачковым блоком —</a:t>
            </a: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  наиболее часто встречающийся вид этой патологии (70—80%), возникает у лиц среднего и пожилого возраста. Вызывает острые и подострые приступы. В дальнейшем из-за образования гониосинехий переходит в хроническую.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1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Факторы риска:</a:t>
            </a: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 гиперметропия, мелкая передняя камера, узкий угол передней камеры, крупный хрусталик, тонкий корень радужки, заднее положение шлеммова канала.</a:t>
            </a:r>
            <a:endParaRPr/>
          </a:p>
          <a:p>
            <a:pPr algn="ctr">
              <a:defRPr/>
            </a:pPr>
            <a:r>
              <a:rPr lang="ru-RU" sz="1400" i="1">
                <a:solidFill>
                  <a:schemeClr val="bg1"/>
                </a:solidFill>
                <a:latin typeface="Times New Roman"/>
                <a:cs typeface="Times New Roman"/>
              </a:rPr>
              <a:t>Клиническая картина острого приступа:</a:t>
            </a:r>
            <a:endParaRPr lang="ru-RU" sz="140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>
                <a:solidFill>
                  <a:schemeClr val="bg1"/>
                </a:solidFill>
                <a:latin typeface="Times New Roman"/>
                <a:cs typeface="Times New Roman"/>
              </a:rPr>
              <a:t>• боль в глазу и окружающей его области с иррадиацией по ходу тройничного нерва (лоб, висок, скуловая область);</a:t>
            </a:r>
            <a:endParaRPr/>
          </a:p>
          <a:p>
            <a:pPr>
              <a:defRPr/>
            </a:pPr>
            <a:r>
              <a:rPr lang="ru-RU" sz="1400">
                <a:solidFill>
                  <a:schemeClr val="bg1"/>
                </a:solidFill>
                <a:latin typeface="Times New Roman"/>
                <a:cs typeface="Times New Roman"/>
              </a:rPr>
              <a:t>• брадикардия, тошнота, рвота;</a:t>
            </a:r>
            <a:endParaRPr/>
          </a:p>
          <a:p>
            <a:pPr>
              <a:defRPr/>
            </a:pPr>
            <a:r>
              <a:rPr lang="ru-RU" sz="1400">
                <a:solidFill>
                  <a:schemeClr val="bg1"/>
                </a:solidFill>
                <a:latin typeface="Times New Roman"/>
                <a:cs typeface="Times New Roman"/>
              </a:rPr>
              <a:t>• снижение зрения, появление радужных кругов пред глазами.</a:t>
            </a:r>
            <a:endParaRPr/>
          </a:p>
          <a:p>
            <a:pPr>
              <a:defRPr/>
            </a:pPr>
            <a:r>
              <a:rPr lang="ru-RU" sz="1400" i="1">
                <a:solidFill>
                  <a:schemeClr val="bg1"/>
                </a:solidFill>
                <a:latin typeface="Times New Roman"/>
                <a:cs typeface="Times New Roman"/>
              </a:rPr>
              <a:t>Дифференциальную диагностику</a:t>
            </a:r>
            <a:r>
              <a:rPr lang="ru-RU" sz="1400">
                <a:solidFill>
                  <a:schemeClr val="bg1"/>
                </a:solidFill>
                <a:latin typeface="Times New Roman"/>
                <a:cs typeface="Times New Roman"/>
              </a:rPr>
              <a:t> следует проводить с острым иридоциклитом, офтальмогипертензией, различными видами вторичных глауком.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Иридэктомия купирует приступ, предупреждает развитие новых приступов и переход в хроническую форму.</a:t>
            </a:r>
            <a:endParaRPr lang="ru-RU" sz="18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pic>
        <p:nvPicPr>
          <p:cNvPr id="5" name="Рисунок 2" descr="ÐÐ°ÑÑÐ¸Ð½ÐºÐ¸ Ð¿Ð¾ Ð·Ð°Ð¿ÑÐ¾ÑÑ Ð¿ÐµÑÐ²Ð¸ÑÐ½Ð°Ñ Ð·Ð°ÐºÑÑÑÐ¾ÑÐ³Ð¾Ð»ÑÐ½Ð°Ñ Ð³Ð»Ð°ÑÐºÐ¾Ð¼Ð° Ð»Ð°Ð·ÐµÑÐ½Ð¾Ðµ Ð»ÐµÑÐµÐ½Ð¸Ðµ ÑÐ¾ÑÐ¾"/>
          <p:cNvPicPr/>
          <p:nvPr/>
        </p:nvPicPr>
        <p:blipFill>
          <a:blip r:embed="rId2"/>
          <a:stretch/>
        </p:blipFill>
        <p:spPr bwMode="auto">
          <a:xfrm>
            <a:off x="899592" y="4005064"/>
            <a:ext cx="3168351" cy="2664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3" descr="ÐÐ°ÑÑÐ¸Ð½ÐºÐ¸ Ð¿Ð¾ Ð·Ð°Ð¿ÑÐ¾ÑÑ Ð¿ÐµÑÐ²Ð¸ÑÐ½Ð°Ñ Ð·Ð°ÐºÑÑÑÐ¾ÑÐ³Ð¾Ð»ÑÐ½Ð°Ñ Ð³Ð»Ð°ÑÐºÐ¾Ð¼Ð° Ð»Ð°Ð·ÐµÑÐ½Ð¾Ðµ Ð»ÐµÑÐµÐ½Ð¸Ðµ ÑÐ¾ÑÐ¾"/>
          <p:cNvPicPr/>
          <p:nvPr/>
        </p:nvPicPr>
        <p:blipFill>
          <a:blip r:embed="rId3"/>
          <a:stretch/>
        </p:blipFill>
        <p:spPr bwMode="auto">
          <a:xfrm>
            <a:off x="5148064" y="4077072"/>
            <a:ext cx="3024336" cy="2664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11560" y="988320"/>
            <a:ext cx="8136904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400" b="1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Лечение острого приступа закрытоуголной глаукомы.</a:t>
            </a:r>
            <a:endParaRPr lang="ru-RU" sz="2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1" i="1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Медикаментозная терапия.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В течение первых 2 ч - 1 каплю 1% раствора пилокарпина закапывают каждые 15 мин, в течение следующих 2 ч препарат закапывают каждые 30 мин, в течение следующих 2 ч препарат закапывают 1 раз в час. Далее препарат используют 3 — 6 раз в день в зависимости от снижения внутриглазного давления;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0,5% раствор тимолола закапывают по 1 капле 2 раза в день. Системно назначают диуретики.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Если внутриглазное давление не снижается, несмотря на проведенную терапию, внутримышечно вводят литическую смесь: 1—2 мл 2,5% раствора аминазина; 1 мл 2% раствора димедрола; 1 мл 2% раствора промедола. После введения смеси больной должен соблюдать постельный режим в течение 3—4 ч ввиду возможности развития ортостатического коллапса.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Для купирования приступа и предупреждения развития повторных приступов обязательно проводят лазерную иридэктомию на обоих глазах.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Если приступ не удалось купировать в течение 12—24 ч, то показано хирургическое лечение.</a:t>
            </a:r>
            <a:endParaRPr lang="ru-RU" sz="18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476672"/>
            <a:ext cx="8136904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400" b="1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Глаукома</a:t>
            </a:r>
            <a:endParaRPr lang="ru-RU" sz="2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Глаукома относится к хроническим заболеваниям глаза, которые приводят к необратимой потере зрительных функций.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В мире глаукомой страдает до 110 млн человек; 6,0 млн человек имеют слепоту на оба глаза, каждую минуту слепнет 1 больной, а каждые 10 мин – 1 ребенок.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В России глаукома – одна из основных причин инвалидности по зрению (28%).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Понятие «глаукома» объединяет большую группу заболеваний глаза различной этиологией. Все эти заболевания включают в себя: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повышение внутриглазного давления выше нормального для зрительного нерва уровня (ТВГД);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развитие глаукомной оптической нейропатии с последующей атрофией (с экскавацией) головки зрительного нерва; 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pic>
        <p:nvPicPr>
          <p:cNvPr id="5" name="Рисунок 2" descr="http://kroft31.ru/media/cache/8b/0a/8b0af701dcfed23e88012298243879d6.jpg"/>
          <p:cNvPicPr/>
          <p:nvPr/>
        </p:nvPicPr>
        <p:blipFill>
          <a:blip r:embed="rId2"/>
          <a:stretch/>
        </p:blipFill>
        <p:spPr bwMode="auto">
          <a:xfrm>
            <a:off x="1547664" y="3068960"/>
            <a:ext cx="5940425" cy="357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67544" y="908720"/>
            <a:ext cx="50405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возникновение типичных дефектов поля зрения.</a:t>
            </a:r>
            <a:endParaRPr lang="ru-RU" sz="18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pic>
        <p:nvPicPr>
          <p:cNvPr id="5" name="Рисунок 3" descr="http://budemzdorovi.kz/uploads/posts/2016-11/1478143829_ris_103.jpg"/>
          <p:cNvPicPr/>
          <p:nvPr/>
        </p:nvPicPr>
        <p:blipFill>
          <a:blip r:embed="rId2"/>
          <a:stretch/>
        </p:blipFill>
        <p:spPr bwMode="auto">
          <a:xfrm>
            <a:off x="2411760" y="1556792"/>
            <a:ext cx="428625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83568" y="5048309"/>
            <a:ext cx="80648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В патогенезе глаукомы важнейшее значение имеет нарушение гидродинамики глаза: соотношения продукции и оттока внутриглазной жидкости.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1" descr="http://opervisus.ru/images/glaukoma.2.jpg"/>
          <p:cNvPicPr/>
          <p:nvPr/>
        </p:nvPicPr>
        <p:blipFill>
          <a:blip r:embed="rId2"/>
          <a:stretch/>
        </p:blipFill>
        <p:spPr bwMode="auto">
          <a:xfrm>
            <a:off x="3347863" y="1124744"/>
            <a:ext cx="28098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4005064"/>
            <a:ext cx="8352928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Глаукому подразделяют: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по происхождению – на первичную и вторичную;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по возрасту пациента – на врожденную (0-3 лет), инфантильную (4-13 лет), ювенильную (14- 35лет) и глаукому взрослых (36 лет  и старше);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по механизму повышения внутриглазного давления – на открытоугольную, закрытоугольную.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по уровню внутриглазного давления – на гипертензивную и нормотензивную;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по степени поражения головки зрительного нерва – на начальную, развитую, далеко зашедшую и терминальную;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по течению – на стабильную и нестабильную.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При первичной глаукоме патогенные процессы, возникают непосредственно в УПК.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Вторичная глаукома является осложнением других заболеваний.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6" name="Прямоугольник 3"/>
          <p:cNvSpPr/>
          <p:nvPr/>
        </p:nvSpPr>
        <p:spPr bwMode="auto">
          <a:xfrm>
            <a:off x="539552" y="260648"/>
            <a:ext cx="82089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Внутриглазная жидкость из задней камеры через отверстие зрачка поступает в угол передней камеры, затем оттекает, преодолевая сопротивление трабекулярной ткани, через полость склерального синуса попадает в коллекторные каналы, далее в интрасклеральное сплетение, впадая в водяные вены.</a:t>
            </a:r>
            <a:endParaRPr lang="ru-RU" sz="140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9552" y="404664"/>
            <a:ext cx="8208912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400" b="1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Стадии глаукомы</a:t>
            </a:r>
            <a:endParaRPr lang="ru-RU" sz="2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Деление непрерывного глаукомного процесса условно. При определении стадии глаукомы принимают во внимание состояние поля зрения и диска зрительного нерва.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1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Стадия I (начальная)—</a:t>
            </a: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 границы поля зрения нормальные, но есть изменения в парацентральных отделах поля зрения. Экскавация диска зрительного нерва не выраженна.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1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Стадия II (развитая)</a:t>
            </a: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 – изменения поля зрения в парацентральном отделе в сочетании с сужением его границ более чем на 10° по периферии, экскавация диска зрительного нерва приближается к его краю.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1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Стадия III (далеко зашедшая)</a:t>
            </a: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 — граница поля зрения концентрически сужена и в одном сегменте или более находится менее чем в 15° от точки фиксации, краевая субтотальная экскавация диска зрительного нерва.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1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Стадия IV (терминальная)—</a:t>
            </a: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 полная потеря зрения или сохранение светоощущения с светопроекцией.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Иногда сохраняется небольшой островок поля зрения в височном секторе. Экскавация ДЗН – тотальная.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pic>
        <p:nvPicPr>
          <p:cNvPr id="5" name="Рисунок 2" descr="http://zrenie.dp.ua/wp-content/uploads/2017/02/glaukoma02.jpg"/>
          <p:cNvPicPr/>
          <p:nvPr/>
        </p:nvPicPr>
        <p:blipFill>
          <a:blip r:embed="rId2"/>
          <a:stretch/>
        </p:blipFill>
        <p:spPr bwMode="auto">
          <a:xfrm>
            <a:off x="2627784" y="3429000"/>
            <a:ext cx="3810000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55576" y="1052736"/>
            <a:ext cx="7992888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400" b="1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Уровень внутриглазного давления</a:t>
            </a:r>
            <a:endParaRPr lang="ru-RU" sz="2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При постановке диагноза внутриглазное давление обозначают: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буквой «а» – в пределах нормальных значений (Р0 ниже 22 мм рт. ст.);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буквой «b» – умеренно повышенное внутриглазное давление (Р0 ниже 28 мм рт. ст.);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буквой «с» – высокое давление (Р0 равно или выше 28 мм рт. ст.).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2400" b="1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400" b="1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Динамика глаукомного процесса</a:t>
            </a:r>
            <a:endParaRPr lang="ru-RU" sz="2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Различают стабильную и нестабильную глаукому.  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Стабильное течение заболевания – при продолжительном наблюдении (не менее 6 мес.) не ухудшается состояние поля зрения и диска зрительного нерва.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В случае нестабильного течения такие изменения обнаруживаются при повторном обращении. </a:t>
            </a:r>
            <a:endParaRPr lang="ru-RU" sz="18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755576" y="4257384"/>
            <a:ext cx="806489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400" b="1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Схема обследования для диагностики</a:t>
            </a:r>
            <a:endParaRPr lang="ru-RU" sz="2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Суточная тонометрия в течение (3—4 дней).</a:t>
            </a:r>
            <a:endParaRPr/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ru-RU" sz="140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Эластотонометрия.</a:t>
            </a:r>
            <a:endParaRPr lang="ru-RU" sz="1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ea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ru-RU" sz="1400">
                <a:solidFill>
                  <a:schemeClr val="bg1"/>
                </a:solidFill>
                <a:latin typeface="Times New Roman"/>
                <a:cs typeface="Times New Roman"/>
              </a:rPr>
              <a:t> Пахиметрия с тонометрией.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-</a:t>
            </a: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Биомикроскопия (глубина передней камеры, профиль угла, атрофия радужки, псевдоэксфолиации).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-</a:t>
            </a: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Определение границ поля зрения (периметрия);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-</a:t>
            </a: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 Прямая и обратная офтальмоскопия (состояние ДЗН и сетчатки).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2" descr="http://glaucomacentr.ru/images/newimages/oct-glaucoma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1115616" y="836712"/>
            <a:ext cx="7334250" cy="5429251"/>
          </a:xfrm>
          <a:prstGeom prst="rect">
            <a:avLst/>
          </a:prstGeom>
          <a:noFill/>
        </p:spPr>
      </p:pic>
      <p:sp>
        <p:nvSpPr>
          <p:cNvPr id="5" name="Прямоугольник 2"/>
          <p:cNvSpPr/>
          <p:nvPr/>
        </p:nvSpPr>
        <p:spPr bwMode="auto">
          <a:xfrm>
            <a:off x="1043608" y="332656"/>
            <a:ext cx="72728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4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>
                <a:solidFill>
                  <a:schemeClr val="bg1"/>
                </a:solidFill>
                <a:latin typeface="Times New Roman"/>
                <a:cs typeface="Times New Roman"/>
              </a:rPr>
              <a:t>Оптическая когерентная томография ДЗН.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/>
          <p:cNvSpPr/>
          <p:nvPr/>
        </p:nvSpPr>
        <p:spPr bwMode="auto">
          <a:xfrm>
            <a:off x="971599" y="476672"/>
            <a:ext cx="76328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>
                <a:solidFill>
                  <a:schemeClr val="bg1"/>
                </a:solidFill>
                <a:latin typeface="Times New Roman"/>
                <a:cs typeface="Times New Roman"/>
              </a:rPr>
              <a:t>Хейдельбергская ретинальная лазерная томография.</a:t>
            </a:r>
            <a:endParaRPr/>
          </a:p>
        </p:txBody>
      </p:sp>
      <p:pic>
        <p:nvPicPr>
          <p:cNvPr id="5" name="Picture 2" descr="Ð ÐµÐ·ÑÐ»ÑÑÐ°ÑÑ HRT Ð¿ÑÐ¸ Ð¸ÑÑÐ»ÐµÐ´Ð¾Ð²Ð°Ð½Ð¸Ð¸ Ð¿Ð°ÑÐ¸ÐµÐ½ÑÐ° Ñ Ð³Ð»Ð°ÑÐºÐ¾Ð¼Ð¾Ð¹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467544" y="908720"/>
            <a:ext cx="8369068" cy="532859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7544" y="1052736"/>
            <a:ext cx="8280919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400" b="1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Общие принципы терапии первичных глауком</a:t>
            </a:r>
            <a:endParaRPr lang="ru-RU" sz="24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В лечении глаукомы выделяют гипотензивную терапию, которая включает медикаментозное, лазерное и хирургическое воздействие, и нейропротекторную терапию.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1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Общие принципы гипотензивной терапии.</a:t>
            </a: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 Целью гипотензивной терапии является достижение «давления цели». Однако на сегодняшний день простых и эффективных способов определения давления цели не существует. При назначении гипотензивной терапии следует учитывать: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возраст больного;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состояние диска зрительного нерва (размер и глубина экскавации, прорывы к краю, цвет неврального кольца);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состояние перипапиллярной зоны (глаукоматозная перипапиллярная атрофия, перипапиллярный склероз хориоидальных сосудов, полосчатые геморрагии);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состояние поля зрения;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отягощенную наследственность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системную гипотонию или склонность к гипотоническим кризам, особенно ночным;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склонность к вазоспазмам и мигреням;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сердечно - сосудистые заболевания с расстройствами центральной гемодинамики;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нарушение реологических свойств крови;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400" b="0" i="0" u="none" strike="noStrike" cap="none">
                <a:ln>
                  <a:noFill/>
                </a:ln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• миопию средней и высокой степени.</a:t>
            </a:r>
            <a:endParaRPr lang="ru-RU" sz="700" b="0" i="0" u="none" strike="noStrike" cap="none">
              <a:ln>
                <a:noFill/>
              </a:ln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Arial"/>
        <a:cs typeface="Arial"/>
      </a:majorFont>
      <a:minorFont>
        <a:latin typeface="Rockwell"/>
        <a:ea typeface="Arial"/>
        <a:cs typeface="Arial"/>
      </a:minorFont>
    </a:fontScheme>
    <a:fmtScheme name="Литейная">
      <a:fillStyleLst>
        <a:solidFill>
          <a:schemeClr val="phClr"/>
        </a:solidFill>
        <a:gradFill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/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913</Words>
  <Application>Microsoft Office PowerPoint</Application>
  <DocSecurity>0</DocSecurity>
  <PresentationFormat>Экран (4:3)</PresentationFormat>
  <Paragraphs>101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Rockwell</vt:lpstr>
      <vt:lpstr>Times New Roman</vt:lpstr>
      <vt:lpstr>Wingdings 2</vt:lpstr>
      <vt:lpstr>Литейная</vt:lpstr>
      <vt:lpstr>ГБУЗ ГВВ №3 ДЗМ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Житников</dc:creator>
  <cp:keywords/>
  <dc:description/>
  <cp:lastModifiedBy>Наталья Епифанова</cp:lastModifiedBy>
  <cp:revision>19</cp:revision>
  <dcterms:created xsi:type="dcterms:W3CDTF">2018-08-24T06:51:26Z</dcterms:created>
  <dcterms:modified xsi:type="dcterms:W3CDTF">2021-08-19T14:26:27Z</dcterms:modified>
  <cp:category/>
  <dc:identifier/>
  <cp:contentStatus/>
  <dc:language/>
  <cp:version/>
</cp:coreProperties>
</file>